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sldIdLst>
    <p:sldId id="274" r:id="rId2"/>
    <p:sldId id="298" r:id="rId3"/>
    <p:sldId id="307" r:id="rId4"/>
    <p:sldId id="308" r:id="rId5"/>
    <p:sldId id="309" r:id="rId6"/>
    <p:sldId id="310" r:id="rId7"/>
    <p:sldId id="306" r:id="rId8"/>
  </p:sldIdLst>
  <p:sldSz cx="9144000" cy="6858000" type="screen4x3"/>
  <p:notesSz cx="6646863" cy="97774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D60093"/>
    <a:srgbClr val="000066"/>
    <a:srgbClr val="FF0000"/>
    <a:srgbClr val="66CCFF"/>
    <a:srgbClr val="FFFF00"/>
    <a:srgbClr val="F7947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5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B3009855-E3D3-4DD5-BD8C-9A478B8A437C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0B85AB77-73D4-4883-ABF2-827B599CE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1A3CE-981C-4BE4-A2EB-70154EB70D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CFAB-8C70-46A2-B35F-87A6028178D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055C0-A28B-42A2-A7BE-B582928C188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5402-3A79-4CEE-AED0-2A5ED48E8F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AE9D4D-B08F-4675-90C6-2CA5FF754B6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819D56-0B26-4589-84F7-F5D21A419AF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C2C945-1F23-4108-A05A-1EF6A8285A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13295-76AC-40AD-A130-446AA1BD59D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7991-633F-4567-95B8-F4A725115C2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D08072-9331-4912-BBF2-A6153B8CF68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625DC-5DA0-4BCE-9529-4CD47898B31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9AF6A1-09C0-40AE-9C32-799D7FCC37B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A5FB16-4A0F-4CF5-86D1-2ED59CE7DB9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098" y="2030252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8085 Microprocessor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098" y="6211669"/>
            <a:ext cx="1667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098" y="3264180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Lecture 1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87593" y="5980836"/>
            <a:ext cx="2581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ar-IQ" sz="2000" b="1" dirty="0" smtClean="0">
                <a:solidFill>
                  <a:schemeClr val="accent1">
                    <a:lumMod val="50000"/>
                  </a:schemeClr>
                </a:solidFill>
              </a:rPr>
              <a:t>المدرس إياد قيس عبد الكريم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  <p:bldP spid="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26713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Introduction</a:t>
            </a:r>
            <a:endParaRPr lang="en-GB" sz="3200" b="1" dirty="0" smtClean="0">
              <a:solidFill>
                <a:srgbClr val="002060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3495" y="2137819"/>
            <a:ext cx="8305800" cy="87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	The </a:t>
            </a:r>
            <a:r>
              <a:rPr lang="en-US" dirty="0"/>
              <a:t>microprocessor plays a significant role in the everyday functioning of industrialized societies. </a:t>
            </a:r>
            <a:endParaRPr lang="en-US" b="1" dirty="0">
              <a:solidFill>
                <a:schemeClr val="accent6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76654" y="3288576"/>
            <a:ext cx="830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	The </a:t>
            </a:r>
            <a:r>
              <a:rPr lang="en-US" dirty="0"/>
              <a:t>microprocessor communicates and oper­ates in the binary numbers 0 and 1, called bits.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50336" y="4067416"/>
            <a:ext cx="8305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	Each </a:t>
            </a:r>
            <a:r>
              <a:rPr lang="en-US" dirty="0"/>
              <a:t>microprocessor has a fixed set of instructions in the form of binary patterns called a machine language..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3495" y="4990746"/>
            <a:ext cx="8305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	</a:t>
            </a:r>
            <a:r>
              <a:rPr lang="en-US" dirty="0"/>
              <a:t>The microproces­sor can be embedded in a larger system, can be a standalone unit controlling processes, or it can function as the CPU of a computer called a</a:t>
            </a:r>
            <a:r>
              <a:rPr lang="en-US" b="1" dirty="0"/>
              <a:t> </a:t>
            </a:r>
            <a:r>
              <a:rPr lang="en-US" dirty="0"/>
              <a:t>micro­computer.</a:t>
            </a:r>
          </a:p>
        </p:txBody>
      </p:sp>
    </p:spTree>
    <p:extLst>
      <p:ext uri="{BB962C8B-B14F-4D97-AF65-F5344CB8AC3E}">
        <p14:creationId xmlns:p14="http://schemas.microsoft.com/office/powerpoint/2010/main" val="1615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82794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/>
              <a:t>Organization of a Microprocessor-Based System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33600" y="2532182"/>
            <a:ext cx="5757668" cy="3465830"/>
            <a:chOff x="18735" y="0"/>
            <a:chExt cx="4208719" cy="2512197"/>
          </a:xfrm>
        </p:grpSpPr>
        <p:grpSp>
          <p:nvGrpSpPr>
            <p:cNvPr id="12" name="Group 11"/>
            <p:cNvGrpSpPr/>
            <p:nvPr/>
          </p:nvGrpSpPr>
          <p:grpSpPr>
            <a:xfrm>
              <a:off x="18735" y="0"/>
              <a:ext cx="4208719" cy="2512197"/>
              <a:chOff x="18735" y="0"/>
              <a:chExt cx="4208719" cy="2512197"/>
            </a:xfrm>
          </p:grpSpPr>
          <p:sp>
            <p:nvSpPr>
              <p:cNvPr id="14" name="Rectangle 13"/>
              <p:cNvSpPr/>
              <p:nvPr/>
            </p:nvSpPr>
            <p:spPr>
              <a:xfrm rot="16200000">
                <a:off x="341619" y="846179"/>
                <a:ext cx="1269391" cy="1915160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4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Arial Unicode MS" panose="020B0604020202020204" pitchFamily="34" charset="-128"/>
                  </a:rPr>
                  <a:t>Timing</a:t>
                </a:r>
                <a:endParaRPr lang="en-US" sz="1200">
                  <a:solidFill>
                    <a:srgbClr val="000000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US" sz="24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Arial Unicode MS" panose="020B0604020202020204" pitchFamily="34" charset="-128"/>
                  </a:rPr>
                  <a:t> And</a:t>
                </a:r>
                <a:endParaRPr lang="en-US" sz="1200">
                  <a:solidFill>
                    <a:srgbClr val="000000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US" sz="24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Arial Unicode MS" panose="020B0604020202020204" pitchFamily="34" charset="-128"/>
                  </a:rPr>
                  <a:t> Control Unit</a:t>
                </a:r>
                <a:endParaRPr lang="en-US" sz="1200">
                  <a:solidFill>
                    <a:srgbClr val="000000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53167" y="0"/>
                <a:ext cx="4074287" cy="2512197"/>
                <a:chOff x="104172" y="0"/>
                <a:chExt cx="4074287" cy="2512197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891780" y="295698"/>
                  <a:ext cx="980086" cy="937561"/>
                </a:xfrm>
                <a:prstGeom prst="rect">
                  <a:avLst/>
                </a:prstGeom>
                <a:noFill/>
                <a:ln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8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Arial Unicode MS" panose="020B0604020202020204" pitchFamily="34" charset="-128"/>
                    </a:rPr>
                    <a:t>Register</a:t>
                  </a:r>
                  <a:endParaRPr lang="en-US" sz="1200">
                    <a:solidFill>
                      <a:srgbClr val="000000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US" sz="18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Arial Unicode MS" panose="020B0604020202020204" pitchFamily="34" charset="-128"/>
                    </a:rPr>
                    <a:t>Array</a:t>
                  </a:r>
                  <a:endParaRPr lang="en-US" sz="1200">
                    <a:solidFill>
                      <a:srgbClr val="000000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104172" y="0"/>
                  <a:ext cx="4074287" cy="2512197"/>
                  <a:chOff x="104172" y="0"/>
                  <a:chExt cx="4074287" cy="2512197"/>
                </a:xfrm>
              </p:grpSpPr>
              <p:sp>
                <p:nvSpPr>
                  <p:cNvPr id="23" name="Rectangle 22"/>
                  <p:cNvSpPr/>
                  <p:nvPr/>
                </p:nvSpPr>
                <p:spPr>
                  <a:xfrm>
                    <a:off x="127320" y="0"/>
                    <a:ext cx="795962" cy="1480820"/>
                  </a:xfrm>
                  <a:prstGeom prst="rect">
                    <a:avLst/>
                  </a:prstGeom>
                  <a:noFill/>
                  <a:ln>
                    <a:noFill/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rPr>
                      <a:t>ALU</a:t>
                    </a:r>
                    <a:endParaRPr lang="en-US" sz="1200">
                      <a:solidFill>
                        <a:srgbClr val="000000"/>
                      </a:solidFill>
                      <a:effectLst/>
                      <a:latin typeface="Arial Unicode MS" panose="020B0604020202020204" pitchFamily="34" charset="-128"/>
                      <a:ea typeface="Arial Unicode MS" panose="020B0604020202020204" pitchFamily="34" charset="-128"/>
                    </a:endParaRPr>
                  </a:p>
                </p:txBody>
              </p: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104172" y="46299"/>
                    <a:ext cx="4074287" cy="2465898"/>
                    <a:chOff x="34724" y="0"/>
                    <a:chExt cx="4074287" cy="2465898"/>
                  </a:xfrm>
                </p:grpSpPr>
                <p:sp>
                  <p:nvSpPr>
                    <p:cNvPr id="25" name="Rectangle 24"/>
                    <p:cNvSpPr/>
                    <p:nvPr/>
                  </p:nvSpPr>
                  <p:spPr>
                    <a:xfrm>
                      <a:off x="2291787" y="0"/>
                      <a:ext cx="1435261" cy="624205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</a:rPr>
                        <a:t>I / 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</a:rPr>
                        <a:t>Input / Output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1990844" y="1560584"/>
                      <a:ext cx="2118167" cy="905314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 </a:t>
                      </a:r>
                    </a:p>
                  </p:txBody>
                </p:sp>
                <p:sp>
                  <p:nvSpPr>
                    <p:cNvPr id="27" name="Rectangle 26"/>
                    <p:cNvSpPr/>
                    <p:nvPr/>
                  </p:nvSpPr>
                  <p:spPr>
                    <a:xfrm>
                      <a:off x="2141316" y="2025570"/>
                      <a:ext cx="833120" cy="323215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ROM</a:t>
                      </a:r>
                    </a:p>
                  </p:txBody>
                </p:sp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2303359" y="1504708"/>
                      <a:ext cx="1400175" cy="5664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8"/>
                        </a:rPr>
                        <a:t>Memory Unit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3206188" y="2019561"/>
                      <a:ext cx="833120" cy="323215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RWM</a:t>
                      </a:r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>
                    <a:xfrm>
                      <a:off x="34724" y="0"/>
                      <a:ext cx="1724628" cy="2442258"/>
                    </a:xfrm>
                    <a:prstGeom prst="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>
                      <a:off x="46300" y="1180618"/>
                      <a:ext cx="1692000" cy="1157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flipH="1" flipV="1">
                      <a:off x="856053" y="11401"/>
                      <a:ext cx="1" cy="111134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sp>
          <p:nvSpPr>
            <p:cNvPr id="13" name="Left-Right-Up Arrow 12"/>
            <p:cNvSpPr/>
            <p:nvPr/>
          </p:nvSpPr>
          <p:spPr>
            <a:xfrm rot="16200000">
              <a:off x="2256205" y="340825"/>
              <a:ext cx="886277" cy="1545632"/>
            </a:xfrm>
            <a:prstGeom prst="leftRightUpArrow">
              <a:avLst>
                <a:gd name="adj1" fmla="val 25321"/>
                <a:gd name="adj2" fmla="val 24667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601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68230" y="1412693"/>
            <a:ext cx="4423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 smtClean="0"/>
              <a:t>Arithmetic/Logic Unit</a:t>
            </a:r>
            <a:endParaRPr lang="en-US" sz="32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365281" y="1905053"/>
            <a:ext cx="8423370" cy="3895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0" indent="457200" algn="just" rtl="0">
              <a:lnSpc>
                <a:spcPct val="150000"/>
              </a:lnSpc>
              <a:spcAft>
                <a:spcPts val="9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This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is the area of the microprocessor where various computing functioning) function are performed on data. The ALU unit performs such arithmetic operations as sing 8-bit addition and subtraction, and such logic operations as AND, OR, and exclusive OR. Results are stored either in registers or in memory.</a:t>
            </a:r>
            <a:endParaRPr lang="en-US" sz="2400" dirty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858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76191" y="1508121"/>
            <a:ext cx="44239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/>
              <a:t>Register Array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376654" y="2438400"/>
            <a:ext cx="842337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800" dirty="0" smtClean="0"/>
              <a:t>	This </a:t>
            </a:r>
            <a:r>
              <a:rPr lang="en-US" sz="2800" dirty="0"/>
              <a:t>area of the microprocessor consists of various registers. These registers are primarily used to store data temporarily during the execution of a program. Some of the registers are accessible to the user through instructions.</a:t>
            </a:r>
          </a:p>
        </p:txBody>
      </p:sp>
    </p:spTree>
    <p:extLst>
      <p:ext uri="{BB962C8B-B14F-4D97-AF65-F5344CB8AC3E}">
        <p14:creationId xmlns:p14="http://schemas.microsoft.com/office/powerpoint/2010/main" val="240241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76191" y="1508121"/>
            <a:ext cx="5556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/>
              <a:t>Timing and control unit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228600" y="2438400"/>
            <a:ext cx="85714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smtClean="0"/>
              <a:t>	</a:t>
            </a:r>
            <a:r>
              <a:rPr lang="en-US" sz="2800" dirty="0"/>
              <a:t>This unit synchronizes all the microprocessor operations with the clock and generate the control signals necessary for communication between the microprocessor and peripheral the control signals are similar to a sync pulse in an oscilloscope. The RD and WR signals are sync pulses indicating the availability of data on the data bus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093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9" y="304800"/>
            <a:ext cx="1527809" cy="1524000"/>
          </a:xfrm>
          <a:prstGeom prst="rect">
            <a:avLst/>
          </a:prstGeom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شكراً لإصغائكم ...</a:t>
            </a:r>
            <a:endParaRPr lang="en-US" sz="54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8862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أسئلة 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5226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6692</TotalTime>
  <Words>157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ayad</dc:creator>
  <cp:lastModifiedBy>Windows User</cp:lastModifiedBy>
  <cp:revision>786</cp:revision>
  <cp:lastPrinted>1601-01-01T00:00:00Z</cp:lastPrinted>
  <dcterms:created xsi:type="dcterms:W3CDTF">2012-02-17T15:29:24Z</dcterms:created>
  <dcterms:modified xsi:type="dcterms:W3CDTF">2018-11-09T14:25:48Z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